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4"/>
  </p:notesMasterIdLst>
  <p:handoutMasterIdLst>
    <p:handoutMasterId r:id="rId15"/>
  </p:handoutMasterIdLst>
  <p:sldIdLst>
    <p:sldId id="270" r:id="rId2"/>
    <p:sldId id="268" r:id="rId3"/>
    <p:sldId id="269" r:id="rId4"/>
    <p:sldId id="271" r:id="rId5"/>
    <p:sldId id="272" r:id="rId6"/>
    <p:sldId id="275" r:id="rId7"/>
    <p:sldId id="273" r:id="rId8"/>
    <p:sldId id="274" r:id="rId9"/>
    <p:sldId id="265" r:id="rId10"/>
    <p:sldId id="266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724160-F810-4D0D-898D-493476FD68AE}" v="45" dt="2025-08-19T22:50:30.015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9" autoAdjust="0"/>
    <p:restoredTop sz="93881" autoAdjust="0"/>
  </p:normalViewPr>
  <p:slideViewPr>
    <p:cSldViewPr snapToGrid="0">
      <p:cViewPr varScale="1">
        <p:scale>
          <a:sx n="106" d="100"/>
          <a:sy n="106" d="100"/>
        </p:scale>
        <p:origin x="9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3461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8DAF31-34E9-CBAD-46A2-136285681A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55EBF5-DEB3-06A8-CBF4-699896A9A1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D4236-D3D2-40D8-A6F9-816922CBC9B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D3A66-748F-FA42-0D45-9D8D43575E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62EF7-43B8-59AD-C0CA-3D84ACA3AA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5CCC6-41B6-4A5D-8313-A3C76768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38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6A4E-5817-8349-A7E2-B69D70B34AE2}" type="datetimeFigureOut">
              <a:rPr lang="it-US" smtClean="0"/>
              <a:t>09/02/2025</a:t>
            </a:fld>
            <a:endParaRPr lang="it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6481C-7279-4945-9EAE-2BB0B867D4B6}" type="slidenum">
              <a:rPr lang="it-US" smtClean="0"/>
              <a:t>‹#›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314816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f.org/membership/branches/lis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Welcome</a:t>
            </a:r>
          </a:p>
          <a:p>
            <a:r>
              <a:rPr lang="en-US" dirty="0"/>
              <a:t>Short explanation of handout</a:t>
            </a:r>
          </a:p>
          <a:p>
            <a:r>
              <a:rPr lang="en-US" dirty="0"/>
              <a:t>    hold questions until the end please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6481C-7279-4945-9EAE-2BB0B867D4B6}" type="slidenum">
              <a:rPr lang="it-US" smtClean="0"/>
              <a:t>1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16789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6481C-7279-4945-9EAE-2BB0B867D4B6}" type="slidenum">
              <a:rPr lang="it-US" smtClean="0"/>
              <a:t>2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1043364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Clarification: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if you are a New Member to the I.C.F. who is over the age of 70 – you can enroll in the Hospital Plan as long as you enroll at the same time that you join and pay both membership and hospital plan dues.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Chairperson: Bob Acquistapace</a:t>
            </a:r>
            <a:endParaRPr lang="it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6481C-7279-4945-9EAE-2BB0B867D4B6}" type="slidenum">
              <a:rPr lang="it-US" smtClean="0"/>
              <a:t>3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4059353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2F077-C54D-605B-6347-610D217E8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E13AEC5-A233-6572-3C38-76FC3EB17A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5000736-4E7E-D64B-447D-9866739A18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spring, the Italian Catholic Federation receives nearly 200 applications for its yearly scholarship awards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of the criteria: Are Roman Catholic and of Italian Descent and live within the Roman Catholic Dioceses of California, Illinois and Nevada, only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where Branches of the Federation are established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or,</a:t>
            </a:r>
          </a:p>
          <a:p>
            <a:pPr lvl="0"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Roman Catholic but need not be of Italian Descent or live where Branches of the Federation are established if either Roman Catholic parent, guardian or grandparent is a member of the “Italian Catholic Federation.”</a:t>
            </a:r>
          </a:p>
          <a:p>
            <a:endParaRPr lang="en-US" dirty="0"/>
          </a:p>
          <a:p>
            <a:r>
              <a:rPr lang="en-US" dirty="0"/>
              <a:t>Students who win a first year scholarship automatically receive the application for the second year.</a:t>
            </a:r>
          </a:p>
          <a:p>
            <a:endParaRPr lang="en-US" dirty="0"/>
          </a:p>
          <a:p>
            <a:r>
              <a:rPr lang="en-US" dirty="0"/>
              <a:t>Current chairperson: Carmen Kilcullen</a:t>
            </a:r>
          </a:p>
          <a:p>
            <a:endParaRPr lang="en-US" dirty="0"/>
          </a:p>
          <a:p>
            <a:endParaRPr lang="it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3F7BA3-11A7-8FE4-F6F1-B0767D0F2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6481C-7279-4945-9EAE-2BB0B867D4B6}" type="slidenum">
              <a:rPr lang="it-US" smtClean="0"/>
              <a:t>4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1047980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1E799-2AA0-9B95-27BB-80B771538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60BC4E3-CD6B-F420-E757-945B08880E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3E14DE3-AA22-35CF-2585-D81A25CBB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often overlooked charity</a:t>
            </a:r>
          </a:p>
          <a:p>
            <a:r>
              <a:rPr lang="en-US" dirty="0"/>
              <a:t>Currently just over $36,000.00 in the fund</a:t>
            </a:r>
          </a:p>
          <a:p>
            <a:r>
              <a:rPr lang="en-US" dirty="0"/>
              <a:t>Consider donating in memory of a loved one, or in celebration of an event</a:t>
            </a:r>
            <a:endParaRPr lang="it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478848-D109-235A-888E-435FCEDAA1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6481C-7279-4945-9EAE-2BB0B867D4B6}" type="slidenum">
              <a:rPr lang="it-US" smtClean="0"/>
              <a:t>5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2466045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98BE8-D576-4D8F-44D7-103C42E27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F160FBC-25FD-642B-D3FC-CCF6F96EE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6B9EBA0-1A38-EFD7-7D21-14DA13B62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program began in September 1996.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of the end of June, we have received $791,271.37 in donations.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awards granted of $751,960.41 since the inception of the program. 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Funds may be allocated to the following: individual applicants, non-profit agencies and educationally-focused institutions. Grant determined by the Gifts of Love Committee of the I.C.F.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chairperson:  Theresa Helfand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1CAA897-6A83-F815-59F1-EEC8F978A6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6481C-7279-4945-9EAE-2BB0B867D4B6}" type="slidenum">
              <a:rPr lang="it-US" smtClean="0"/>
              <a:t>6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3546778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AA0B5-4AF6-09CD-1465-59B26D51D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64E8897-9503-2F1D-4AC1-6AC30D8354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E24DD8A-3956-3AF2-DF44-B4B785FB3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 drives are held during our yearly national convention,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Units collected this year:  _____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 branches/districts may hold blood drives throughout the year.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adding donor to your driver’s license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DD655F-FF4F-07D4-54B6-485054A75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6481C-7279-4945-9EAE-2BB0B867D4B6}" type="slidenum">
              <a:rPr lang="it-US" smtClean="0"/>
              <a:t>7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3557430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AD814-19B1-6B5C-4D57-0A83B4C92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24190A2-BE49-899B-C499-F790C7F19D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6AD54B4-93D8-0A66-0A33-547C5C43D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Voted on as our National Charity</a:t>
            </a:r>
          </a:p>
          <a:p>
            <a:r>
              <a:rPr lang="en-US" dirty="0"/>
              <a:t>Lots of information on the ICF.org website</a:t>
            </a:r>
          </a:p>
          <a:p>
            <a:r>
              <a:rPr lang="en-US" dirty="0"/>
              <a:t>Guest speaker Laurice Levine</a:t>
            </a:r>
          </a:p>
          <a:p>
            <a:endParaRPr lang="it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8521FC-79C2-3113-1F16-684E54A15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6481C-7279-4945-9EAE-2BB0B867D4B6}" type="slidenum">
              <a:rPr lang="it-US" smtClean="0"/>
              <a:t>8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3549896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 up guest members to speak on fundraising ideas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6481C-7279-4945-9EAE-2BB0B867D4B6}" type="slidenum">
              <a:rPr lang="it-US" smtClean="0"/>
              <a:t>9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144684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318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483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44642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1825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58589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861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735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730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802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026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276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721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142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13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5466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4749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45AC6-C491-4585-A584-9CE2AF7D5500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6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en/photo/144379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cf.org" TargetMode="External"/><Relationship Id="rId2" Type="http://schemas.openxmlformats.org/officeDocument/2006/relationships/hyperlink" Target="mailto:Lisa.m.crudo@gmail.com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-up of people putting their hands together&#10;&#10;AI-generated content may be incorrect.">
            <a:extLst>
              <a:ext uri="{FF2B5EF4-FFF2-40B4-BE49-F238E27FC236}">
                <a16:creationId xmlns:a16="http://schemas.microsoft.com/office/drawing/2014/main" id="{EF894319-2882-132A-6F42-A23DE2E601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7626" r="1" b="8047"/>
          <a:stretch>
            <a:fillRect/>
          </a:stretch>
        </p:blipFill>
        <p:spPr>
          <a:xfrm>
            <a:off x="179882" y="-59960"/>
            <a:ext cx="12043897" cy="697792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CA8BDA8-0823-3C8F-5BF3-8E5389D1C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15" y="2211383"/>
            <a:ext cx="10350369" cy="243523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Mission Possible: 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Transforming Lives Through Service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ICF Programs and Charities</a:t>
            </a:r>
            <a:endParaRPr lang="it-US" sz="4800" b="1" dirty="0">
              <a:solidFill>
                <a:schemeClr val="tx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9908396-3B68-AD64-BAAC-77F878D93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299" y="5219148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n>
                  <a:noFill/>
                  <a:prstDash val="solid"/>
                </a:ln>
                <a:solidFill>
                  <a:schemeClr val="tx1"/>
                </a:solidFill>
                <a:effectLst/>
              </a:rPr>
              <a:t>Presented by:</a:t>
            </a:r>
          </a:p>
          <a:p>
            <a:pPr algn="ctr"/>
            <a:r>
              <a:rPr lang="en-US" sz="2400" b="1" dirty="0">
                <a:ln>
                  <a:noFill/>
                  <a:prstDash val="solid"/>
                </a:ln>
                <a:solidFill>
                  <a:schemeClr val="tx1"/>
                </a:solidFill>
                <a:effectLst/>
              </a:rPr>
              <a:t>Lisa Crudo, ICF Grand Treasurer</a:t>
            </a:r>
            <a:endParaRPr lang="it-US" sz="2400" b="1" dirty="0">
              <a:ln>
                <a:noFill/>
                <a:prstDash val="solid"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707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9E0AD-03E8-D125-6B0A-89068C90B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A828-B119-E29B-03C4-C952E108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004" y="2587219"/>
            <a:ext cx="3221992" cy="1683562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Q&amp;A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20906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6CDF4-EA71-B3A4-0FF7-5209C514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691" y="5644055"/>
            <a:ext cx="9222826" cy="788276"/>
          </a:xfrm>
        </p:spPr>
        <p:txBody>
          <a:bodyPr>
            <a:normAutofit/>
          </a:bodyPr>
          <a:lstStyle/>
          <a:p>
            <a:pPr algn="ctr"/>
            <a:r>
              <a:rPr lang="it-US" sz="4000" b="1" dirty="0"/>
              <a:t>Grazie per la vostra attenzione!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2D590-408C-EC94-3E3C-D49BB93BE7F4}"/>
              </a:ext>
            </a:extLst>
          </p:cNvPr>
          <p:cNvSpPr txBox="1"/>
          <p:nvPr/>
        </p:nvSpPr>
        <p:spPr>
          <a:xfrm>
            <a:off x="1844566" y="882870"/>
            <a:ext cx="9348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  <a:r>
              <a:rPr lang="en-US" sz="2800" b="1" dirty="0"/>
              <a:t>For any additional questions or information, don’t hesitate to contact me or the ICF Office!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22FB78-52C9-8BBC-03CC-EDEA9471540D}"/>
              </a:ext>
            </a:extLst>
          </p:cNvPr>
          <p:cNvSpPr txBox="1"/>
          <p:nvPr/>
        </p:nvSpPr>
        <p:spPr>
          <a:xfrm flipH="1">
            <a:off x="2790497" y="2585545"/>
            <a:ext cx="75832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Lisa Crudo, ICF Central Council</a:t>
            </a:r>
          </a:p>
          <a:p>
            <a:pPr algn="ctr"/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Lisa.m.crudo@gmail.com</a:t>
            </a:r>
            <a:endParaRPr lang="en-US" sz="2800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ICF Office</a:t>
            </a:r>
          </a:p>
          <a:p>
            <a:pPr algn="ctr"/>
            <a:r>
              <a:rPr lang="en-US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info@icf.org</a:t>
            </a:r>
            <a:endParaRPr lang="en-US" sz="2800" dirty="0"/>
          </a:p>
          <a:p>
            <a:pPr algn="ctr"/>
            <a:r>
              <a:rPr lang="en-US" sz="2800" dirty="0"/>
              <a:t>(510) 633-9058</a:t>
            </a:r>
          </a:p>
        </p:txBody>
      </p:sp>
    </p:spTree>
    <p:extLst>
      <p:ext uri="{BB962C8B-B14F-4D97-AF65-F5344CB8AC3E}">
        <p14:creationId xmlns:p14="http://schemas.microsoft.com/office/powerpoint/2010/main" val="191130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and customizable notes templates">
            <a:extLst>
              <a:ext uri="{FF2B5EF4-FFF2-40B4-BE49-F238E27FC236}">
                <a16:creationId xmlns:a16="http://schemas.microsoft.com/office/drawing/2014/main" id="{F08EF92E-9407-A70E-F8A2-198E4D749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19705" r="6288"/>
          <a:stretch>
            <a:fillRect/>
          </a:stretch>
        </p:blipFill>
        <p:spPr bwMode="auto">
          <a:xfrm>
            <a:off x="1923393" y="898635"/>
            <a:ext cx="8986345" cy="580171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AFD0C1-EB22-A1F7-74E3-5755B8A8D4C0}"/>
              </a:ext>
            </a:extLst>
          </p:cNvPr>
          <p:cNvSpPr txBox="1"/>
          <p:nvPr/>
        </p:nvSpPr>
        <p:spPr>
          <a:xfrm>
            <a:off x="-541282" y="157655"/>
            <a:ext cx="6637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Notes</a:t>
            </a:r>
            <a:r>
              <a:rPr lang="en-US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7838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824D9-632C-0F42-905D-68ADCC66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783" y="547037"/>
            <a:ext cx="8911687" cy="868656"/>
          </a:xfrm>
        </p:spPr>
        <p:txBody>
          <a:bodyPr>
            <a:normAutofit/>
          </a:bodyPr>
          <a:lstStyle/>
          <a:p>
            <a:r>
              <a:rPr lang="it-US" sz="4000" b="1" dirty="0"/>
              <a:t>Roadmap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572E8E-432C-9235-2DAF-F9B38694E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783" y="1415693"/>
            <a:ext cx="7900190" cy="4997975"/>
          </a:xfrm>
        </p:spPr>
        <p:txBody>
          <a:bodyPr>
            <a:normAutofit/>
          </a:bodyPr>
          <a:lstStyle/>
          <a:p>
            <a:pPr marL="514350" indent="-514350" fontAlgn="ctr">
              <a:buFont typeface="+mj-lt"/>
              <a:buAutoNum type="arabicPeriod"/>
            </a:pPr>
            <a:r>
              <a:rPr lang="en-US" sz="2800" dirty="0"/>
              <a:t>ICF Programs &amp; Charities</a:t>
            </a:r>
            <a:endParaRPr lang="it-US" sz="2800" dirty="0"/>
          </a:p>
          <a:p>
            <a:pPr lvl="2" fontAlgn="ctr">
              <a:buFont typeface="Arial" panose="020B0604020202020204" pitchFamily="34" charset="0"/>
              <a:buChar char="•"/>
            </a:pPr>
            <a:r>
              <a:rPr lang="en-US" sz="2800" dirty="0"/>
              <a:t>Hospitalization Plan</a:t>
            </a:r>
            <a:endParaRPr lang="it-US" sz="2800" dirty="0"/>
          </a:p>
          <a:p>
            <a:pPr lvl="2" fontAlgn="ctr">
              <a:buFont typeface="Arial" panose="020B0604020202020204" pitchFamily="34" charset="0"/>
              <a:buChar char="•"/>
            </a:pPr>
            <a:r>
              <a:rPr lang="en-US" sz="2800" dirty="0"/>
              <a:t>Scholarship Program</a:t>
            </a:r>
            <a:endParaRPr lang="it-US" sz="2800" dirty="0"/>
          </a:p>
          <a:p>
            <a:pPr lvl="2" fontAlgn="ctr">
              <a:buFont typeface="Arial" panose="020B0604020202020204" pitchFamily="34" charset="0"/>
              <a:buChar char="•"/>
            </a:pPr>
            <a:r>
              <a:rPr lang="en-US" sz="2800" dirty="0"/>
              <a:t>Providenza Fund</a:t>
            </a:r>
            <a:endParaRPr lang="it-US" sz="2800" dirty="0"/>
          </a:p>
          <a:p>
            <a:pPr lvl="2" fontAlgn="ctr">
              <a:buFont typeface="Arial" panose="020B0604020202020204" pitchFamily="34" charset="0"/>
              <a:buChar char="•"/>
            </a:pPr>
            <a:r>
              <a:rPr lang="en-US" sz="2800" dirty="0"/>
              <a:t>Gifts of Love</a:t>
            </a:r>
            <a:endParaRPr lang="it-US" sz="2800" dirty="0"/>
          </a:p>
          <a:p>
            <a:pPr lvl="2" fontAlgn="ctr">
              <a:buFont typeface="Arial" panose="020B0604020202020204" pitchFamily="34" charset="0"/>
              <a:buChar char="•"/>
            </a:pPr>
            <a:r>
              <a:rPr lang="en-US" sz="2800" dirty="0"/>
              <a:t>Live to Give</a:t>
            </a:r>
            <a:endParaRPr lang="it-US" sz="2800" dirty="0"/>
          </a:p>
          <a:p>
            <a:pPr lvl="2" fontAlgn="ctr">
              <a:buFont typeface="Arial" panose="020B0604020202020204" pitchFamily="34" charset="0"/>
              <a:buChar char="•"/>
            </a:pPr>
            <a:r>
              <a:rPr lang="en-US" sz="2800" dirty="0"/>
              <a:t>Cooley’s Anemia</a:t>
            </a:r>
            <a:endParaRPr lang="it-US" sz="2800" dirty="0"/>
          </a:p>
          <a:p>
            <a:pPr marL="514350" indent="-514350" fontAlgn="ctr">
              <a:buFont typeface="+mj-lt"/>
              <a:buAutoNum type="arabicPeriod"/>
            </a:pPr>
            <a:r>
              <a:rPr lang="en-US" sz="2800" dirty="0"/>
              <a:t>How to Support: Fundraising</a:t>
            </a:r>
            <a:endParaRPr lang="it-US" sz="2800" dirty="0"/>
          </a:p>
          <a:p>
            <a:pPr marL="514350" indent="-514350" fontAlgn="ctr">
              <a:buFont typeface="+mj-lt"/>
              <a:buAutoNum type="arabicPeriod"/>
            </a:pPr>
            <a:r>
              <a:rPr lang="en-US" sz="2800" dirty="0"/>
              <a:t>Q&amp;A</a:t>
            </a:r>
            <a:endParaRPr lang="it-US" sz="2800" dirty="0"/>
          </a:p>
          <a:p>
            <a:endParaRPr lang="it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3AC224-421F-6050-9427-54CC2FEAE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980" y="1838325"/>
            <a:ext cx="4773756" cy="31813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161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999FE4-5952-C1C5-A312-24C4840EE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517" y="690489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/>
              <a:t>Hospitalization Plan</a:t>
            </a:r>
            <a:br>
              <a:rPr lang="en-US" b="1" dirty="0"/>
            </a:br>
            <a:r>
              <a:rPr lang="en-US" sz="2200" dirty="0"/>
              <a:t>Financial support for ICF members when hospitalized or have surgery</a:t>
            </a:r>
            <a:endParaRPr lang="it-US" dirty="0"/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87875266-3645-D14B-E5CD-9A1DD701D733}"/>
              </a:ext>
            </a:extLst>
          </p:cNvPr>
          <p:cNvSpPr txBox="1">
            <a:spLocks/>
          </p:cNvSpPr>
          <p:nvPr/>
        </p:nvSpPr>
        <p:spPr>
          <a:xfrm>
            <a:off x="2131517" y="1994356"/>
            <a:ext cx="4803649" cy="19676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US" sz="2500" b="1" dirty="0"/>
              <a:t>Elegibility</a:t>
            </a:r>
          </a:p>
          <a:p>
            <a:r>
              <a:rPr lang="it-US" sz="2000" dirty="0"/>
              <a:t>Any ICF member under 70</a:t>
            </a:r>
          </a:p>
          <a:p>
            <a:r>
              <a:rPr lang="it-US" sz="2000" dirty="0"/>
              <a:t>New members over 70 may enroll at time of joining ICF 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C51554CB-72CE-CC56-ACB7-59F240F4C5D4}"/>
              </a:ext>
            </a:extLst>
          </p:cNvPr>
          <p:cNvSpPr txBox="1">
            <a:spLocks/>
          </p:cNvSpPr>
          <p:nvPr/>
        </p:nvSpPr>
        <p:spPr>
          <a:xfrm>
            <a:off x="2131517" y="3962051"/>
            <a:ext cx="4803649" cy="26975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US" sz="3200" b="1" dirty="0"/>
              <a:t>Important Notes</a:t>
            </a:r>
          </a:p>
          <a:p>
            <a:r>
              <a:rPr lang="it-US" sz="2600" dirty="0"/>
              <a:t>Must stay overnight in acute care facility (or outpatient surgery)</a:t>
            </a:r>
          </a:p>
          <a:p>
            <a:r>
              <a:rPr lang="it-US" sz="2600" dirty="0"/>
              <a:t>ER/Rehab/Convalescent not covered</a:t>
            </a:r>
          </a:p>
          <a:p>
            <a:r>
              <a:rPr lang="it-US" sz="2600" dirty="0"/>
              <a:t>Membership continues beyond age 70</a:t>
            </a:r>
          </a:p>
        </p:txBody>
      </p:sp>
      <p:sp>
        <p:nvSpPr>
          <p:cNvPr id="8" name="Segnaposto contenuto 3">
            <a:extLst>
              <a:ext uri="{FF2B5EF4-FFF2-40B4-BE49-F238E27FC236}">
                <a16:creationId xmlns:a16="http://schemas.microsoft.com/office/drawing/2014/main" id="{98DBB65D-C9B5-597E-FD2D-63A7A5EB4322}"/>
              </a:ext>
            </a:extLst>
          </p:cNvPr>
          <p:cNvSpPr txBox="1">
            <a:spLocks/>
          </p:cNvSpPr>
          <p:nvPr/>
        </p:nvSpPr>
        <p:spPr>
          <a:xfrm>
            <a:off x="7318099" y="1994356"/>
            <a:ext cx="5120024" cy="4665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US" sz="2500" b="1" dirty="0"/>
              <a:t>Benefits</a:t>
            </a:r>
          </a:p>
          <a:p>
            <a:r>
              <a:rPr lang="it-US" sz="2000" dirty="0"/>
              <a:t>After 90 days:</a:t>
            </a:r>
          </a:p>
          <a:p>
            <a:pPr lvl="1"/>
            <a:r>
              <a:rPr lang="it-US" dirty="0"/>
              <a:t>$75 for first day</a:t>
            </a:r>
          </a:p>
          <a:p>
            <a:pPr lvl="1"/>
            <a:r>
              <a:rPr lang="it-US" dirty="0"/>
              <a:t>$50 for second day</a:t>
            </a:r>
          </a:p>
          <a:p>
            <a:pPr lvl="1"/>
            <a:r>
              <a:rPr lang="it-US" dirty="0"/>
              <a:t>$25 for third day and beyond</a:t>
            </a:r>
          </a:p>
          <a:p>
            <a:r>
              <a:rPr lang="it-US" sz="2000" dirty="0"/>
              <a:t>$100 for surgery (inpatient or outpatient)</a:t>
            </a:r>
          </a:p>
          <a:p>
            <a:r>
              <a:rPr lang="it-US" sz="2000" dirty="0"/>
              <a:t>Up to $500/year </a:t>
            </a:r>
          </a:p>
          <a:p>
            <a:r>
              <a:rPr lang="it-US" sz="2000" dirty="0"/>
              <a:t>$500 max per illness</a:t>
            </a:r>
          </a:p>
        </p:txBody>
      </p:sp>
      <p:pic>
        <p:nvPicPr>
          <p:cNvPr id="1026" name="Picture 2" descr="New Zealand Red Cross - Wikipedia">
            <a:extLst>
              <a:ext uri="{FF2B5EF4-FFF2-40B4-BE49-F238E27FC236}">
                <a16:creationId xmlns:a16="http://schemas.microsoft.com/office/drawing/2014/main" id="{E1913F3E-1A5F-1FF4-D2F9-D8F057080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7" y="470885"/>
            <a:ext cx="1621663" cy="107914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F8C9D-F7F8-137E-9ECE-6B03BC92F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F085D3-16BD-CEF2-C097-424B69A5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231" y="621169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/>
              <a:t>Scholarship Program</a:t>
            </a:r>
            <a:br>
              <a:rPr lang="en-US" b="1" dirty="0"/>
            </a:br>
            <a:r>
              <a:rPr lang="en-US" sz="2200" dirty="0"/>
              <a:t>Investing in Catholic Youth since 1964</a:t>
            </a:r>
            <a:endParaRPr lang="it-US" dirty="0"/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4C58151B-B960-5B75-CC98-E51DEC01D136}"/>
              </a:ext>
            </a:extLst>
          </p:cNvPr>
          <p:cNvSpPr txBox="1">
            <a:spLocks/>
          </p:cNvSpPr>
          <p:nvPr/>
        </p:nvSpPr>
        <p:spPr>
          <a:xfrm>
            <a:off x="2156231" y="1925036"/>
            <a:ext cx="4803649" cy="19676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US" sz="2500" b="1" dirty="0"/>
              <a:t>Impact</a:t>
            </a:r>
          </a:p>
          <a:p>
            <a:r>
              <a:rPr lang="it-US" sz="2000" dirty="0"/>
              <a:t>Over $2 million awarded</a:t>
            </a:r>
          </a:p>
          <a:p>
            <a:r>
              <a:rPr lang="it-US" sz="2000" dirty="0"/>
              <a:t>More than 6,000 students supported 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677BEB3A-13B8-98E5-D451-900751E8F86F}"/>
              </a:ext>
            </a:extLst>
          </p:cNvPr>
          <p:cNvSpPr txBox="1">
            <a:spLocks/>
          </p:cNvSpPr>
          <p:nvPr/>
        </p:nvSpPr>
        <p:spPr>
          <a:xfrm>
            <a:off x="6956829" y="4033573"/>
            <a:ext cx="4803649" cy="25700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US" sz="2700" b="1" dirty="0"/>
              <a:t>Eligibility</a:t>
            </a:r>
          </a:p>
          <a:p>
            <a:r>
              <a:rPr lang="it-US" sz="2200" dirty="0"/>
              <a:t>Catholic high school seniors planning to attend college</a:t>
            </a:r>
          </a:p>
          <a:p>
            <a:r>
              <a:rPr lang="it-US" sz="2200" dirty="0"/>
              <a:t>Cumulative GPA 3.2+</a:t>
            </a:r>
          </a:p>
          <a:p>
            <a:r>
              <a:rPr lang="it-US" sz="2200" dirty="0"/>
              <a:t>Applicants from public and private schools in CA, NV, &amp; IL</a:t>
            </a:r>
          </a:p>
          <a:p>
            <a:r>
              <a:rPr lang="it-US" sz="2200" dirty="0"/>
              <a:t>Application window every Spring</a:t>
            </a:r>
          </a:p>
        </p:txBody>
      </p:sp>
      <p:sp>
        <p:nvSpPr>
          <p:cNvPr id="8" name="Segnaposto contenuto 3">
            <a:extLst>
              <a:ext uri="{FF2B5EF4-FFF2-40B4-BE49-F238E27FC236}">
                <a16:creationId xmlns:a16="http://schemas.microsoft.com/office/drawing/2014/main" id="{7C4EC3AA-89AB-218B-30F4-E9230831DD02}"/>
              </a:ext>
            </a:extLst>
          </p:cNvPr>
          <p:cNvSpPr txBox="1">
            <a:spLocks/>
          </p:cNvSpPr>
          <p:nvPr/>
        </p:nvSpPr>
        <p:spPr>
          <a:xfrm>
            <a:off x="2153180" y="4033573"/>
            <a:ext cx="4803649" cy="2824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US" sz="2500" b="1" dirty="0"/>
              <a:t>Award Amounts</a:t>
            </a:r>
          </a:p>
          <a:p>
            <a:r>
              <a:rPr lang="it-US" sz="2000" dirty="0"/>
              <a:t>1st year: $400 (~150 recipients)</a:t>
            </a:r>
          </a:p>
          <a:p>
            <a:r>
              <a:rPr lang="it-US" sz="2000" dirty="0"/>
              <a:t>2nd year: $500</a:t>
            </a:r>
          </a:p>
          <a:p>
            <a:r>
              <a:rPr lang="it-US" sz="2000" dirty="0"/>
              <a:t>3rd year: $600</a:t>
            </a:r>
          </a:p>
          <a:p>
            <a:r>
              <a:rPr lang="it-US" sz="2000" dirty="0"/>
              <a:t>4th year: $1000</a:t>
            </a:r>
          </a:p>
        </p:txBody>
      </p:sp>
      <p:pic>
        <p:nvPicPr>
          <p:cNvPr id="2050" name="Picture 2" descr="Scholarship Clip Art PNG">
            <a:extLst>
              <a:ext uri="{FF2B5EF4-FFF2-40B4-BE49-F238E27FC236}">
                <a16:creationId xmlns:a16="http://schemas.microsoft.com/office/drawing/2014/main" id="{804257AB-2096-8C6B-FAAD-F465653F4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4651">
            <a:off x="7193377" y="1048386"/>
            <a:ext cx="4190351" cy="27492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362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1EA86-6A17-1A5C-9EB9-CBD174148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E5FD70-053C-8E50-598C-B2DB3FC6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588" y="678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/>
              <a:t>Providenza Fund</a:t>
            </a:r>
            <a:br>
              <a:rPr lang="en-US" b="1" dirty="0"/>
            </a:br>
            <a:r>
              <a:rPr lang="en-US" sz="2200" dirty="0"/>
              <a:t>Encouraging religious vocation through financial aid</a:t>
            </a:r>
            <a:endParaRPr lang="it-US" dirty="0"/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2D5FD37E-0D1F-4EBD-9A7B-17F6D8C9203E}"/>
              </a:ext>
            </a:extLst>
          </p:cNvPr>
          <p:cNvSpPr txBox="1">
            <a:spLocks/>
          </p:cNvSpPr>
          <p:nvPr/>
        </p:nvSpPr>
        <p:spPr>
          <a:xfrm>
            <a:off x="2168588" y="1982000"/>
            <a:ext cx="4803649" cy="145935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US" sz="2800" b="1" dirty="0"/>
              <a:t>History</a:t>
            </a:r>
          </a:p>
          <a:p>
            <a:r>
              <a:rPr lang="it-US" dirty="0"/>
              <a:t>Named for Sir Luigi and Lady Augusta Providenza</a:t>
            </a:r>
          </a:p>
          <a:p>
            <a:endParaRPr lang="it-US" sz="2000" dirty="0"/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C586F02F-99A2-2663-8285-4DCB0F7FF4E4}"/>
              </a:ext>
            </a:extLst>
          </p:cNvPr>
          <p:cNvSpPr txBox="1">
            <a:spLocks/>
          </p:cNvSpPr>
          <p:nvPr/>
        </p:nvSpPr>
        <p:spPr>
          <a:xfrm>
            <a:off x="2165537" y="3840481"/>
            <a:ext cx="4803649" cy="28109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US" sz="2800" b="1" dirty="0"/>
              <a:t>Supports</a:t>
            </a:r>
          </a:p>
          <a:p>
            <a:r>
              <a:rPr lang="it-US" dirty="0"/>
              <a:t>Seminarians in CA, NV &amp; IL</a:t>
            </a:r>
          </a:p>
          <a:p>
            <a:r>
              <a:rPr lang="it-US" dirty="0"/>
              <a:t>Bishop’s Day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E87B7A-3BD8-7A13-5B55-8C3CDAA11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108656"/>
            <a:ext cx="3131820" cy="36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7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752DD-1FFD-CF89-38F6-CABF01FCF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3B729C-A213-7E8E-C318-6E3DC4C63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231" y="715202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/>
              <a:t>Gifts of Love</a:t>
            </a:r>
            <a:br>
              <a:rPr lang="en-US" b="1" dirty="0"/>
            </a:br>
            <a:r>
              <a:rPr lang="en-US" sz="2200" dirty="0"/>
              <a:t>Financial support for disabled children and adults</a:t>
            </a:r>
            <a:endParaRPr lang="it-US" dirty="0"/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CB60D14F-B9EE-689B-C8B7-5DEE0AAA057F}"/>
              </a:ext>
            </a:extLst>
          </p:cNvPr>
          <p:cNvSpPr txBox="1">
            <a:spLocks/>
          </p:cNvSpPr>
          <p:nvPr/>
        </p:nvSpPr>
        <p:spPr>
          <a:xfrm>
            <a:off x="2156231" y="2019069"/>
            <a:ext cx="4803649" cy="2342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US" sz="2500" b="1" dirty="0"/>
              <a:t>Highlights</a:t>
            </a:r>
          </a:p>
          <a:p>
            <a:r>
              <a:rPr lang="it-US" sz="2000" dirty="0"/>
              <a:t>Provides grants to disabled people seeking support for greater independence</a:t>
            </a:r>
          </a:p>
          <a:p>
            <a:r>
              <a:rPr lang="it-US" sz="2000" dirty="0"/>
              <a:t>Focus on inclusion and empowerment 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D6C0BDF3-ADCE-7955-D454-3A2BFF091B1E}"/>
              </a:ext>
            </a:extLst>
          </p:cNvPr>
          <p:cNvSpPr txBox="1">
            <a:spLocks/>
          </p:cNvSpPr>
          <p:nvPr/>
        </p:nvSpPr>
        <p:spPr>
          <a:xfrm>
            <a:off x="2153180" y="4380781"/>
            <a:ext cx="4803649" cy="23428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US" sz="2500" b="1" dirty="0"/>
              <a:t>Impact</a:t>
            </a:r>
          </a:p>
          <a:p>
            <a:r>
              <a:rPr lang="it-US" sz="2000" dirty="0"/>
              <a:t>Over </a:t>
            </a:r>
            <a:r>
              <a:rPr lang="en-US" sz="2000" dirty="0"/>
              <a:t>$750,000 Donated</a:t>
            </a:r>
            <a:endParaRPr lang="it-US" sz="2000" dirty="0"/>
          </a:p>
          <a:p>
            <a:r>
              <a:rPr lang="it-US" sz="2000" dirty="0"/>
              <a:t>Fosters greater inclusion for people with disabilites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C7F450E-01F4-3F9D-8880-C47673FD5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719" y="2067630"/>
            <a:ext cx="4131767" cy="40751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169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BA294-DE5B-FF91-E54A-4071F2A92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2621E1-A0DD-0235-81B5-795850F42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588" y="690488"/>
            <a:ext cx="9125488" cy="1303867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Live to Give:</a:t>
            </a:r>
            <a:br>
              <a:rPr lang="en-US" sz="4000" b="1" dirty="0"/>
            </a:br>
            <a:r>
              <a:rPr lang="en-US" sz="2200" dirty="0"/>
              <a:t>Promoting life-saving acts of generosity through blood and organ donation awareness</a:t>
            </a:r>
            <a:endParaRPr lang="it-US" dirty="0"/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13DD22B3-32AF-25F2-C3BE-489582784979}"/>
              </a:ext>
            </a:extLst>
          </p:cNvPr>
          <p:cNvSpPr txBox="1">
            <a:spLocks/>
          </p:cNvSpPr>
          <p:nvPr/>
        </p:nvSpPr>
        <p:spPr>
          <a:xfrm>
            <a:off x="2168588" y="2253848"/>
            <a:ext cx="4803649" cy="19676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US" sz="2500" b="1" dirty="0"/>
              <a:t>Focus Areas</a:t>
            </a:r>
          </a:p>
          <a:p>
            <a:r>
              <a:rPr lang="it-US" sz="2000" dirty="0"/>
              <a:t>Blood donation drives</a:t>
            </a:r>
          </a:p>
          <a:p>
            <a:r>
              <a:rPr lang="it-US" sz="2000" dirty="0"/>
              <a:t>Organ donor registration and education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B32455BA-263B-4734-5430-4A2492AA8091}"/>
              </a:ext>
            </a:extLst>
          </p:cNvPr>
          <p:cNvSpPr txBox="1">
            <a:spLocks/>
          </p:cNvSpPr>
          <p:nvPr/>
        </p:nvSpPr>
        <p:spPr>
          <a:xfrm>
            <a:off x="2168588" y="4381182"/>
            <a:ext cx="4803649" cy="25700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US" sz="2500" b="1" dirty="0"/>
              <a:t>Impact</a:t>
            </a:r>
          </a:p>
          <a:p>
            <a:r>
              <a:rPr lang="it-US" sz="2000" dirty="0"/>
              <a:t>Inspiring members to give the gift of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3FAC1-0A3B-594B-7C95-98453CB36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384" y="1994355"/>
            <a:ext cx="2060243" cy="20602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95FBDD-ED8D-4663-73D5-5A7D53996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774" y="3904045"/>
            <a:ext cx="2143125" cy="21431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829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FEC75-39D6-682A-8493-BB6927858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A59A30-D068-958C-588D-0C02591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588" y="653418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/>
              <a:t>Cooley’s Anemia: Our National Charity</a:t>
            </a:r>
            <a:br>
              <a:rPr lang="en-US" b="1" dirty="0"/>
            </a:br>
            <a:r>
              <a:rPr lang="en-US" sz="2200" dirty="0"/>
              <a:t>Supporting quality of life and research for a cure</a:t>
            </a:r>
            <a:endParaRPr lang="it-US" dirty="0"/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0C1584D5-01FB-3760-7E62-6D492FBEAC0B}"/>
              </a:ext>
            </a:extLst>
          </p:cNvPr>
          <p:cNvSpPr txBox="1">
            <a:spLocks/>
          </p:cNvSpPr>
          <p:nvPr/>
        </p:nvSpPr>
        <p:spPr>
          <a:xfrm>
            <a:off x="2168588" y="1957286"/>
            <a:ext cx="4803649" cy="23304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US" sz="2700" b="1" dirty="0"/>
              <a:t>What is Cooley’s Anemia?</a:t>
            </a:r>
          </a:p>
          <a:p>
            <a:r>
              <a:rPr lang="it-US" sz="2200" dirty="0"/>
              <a:t>Severe form of Thalassemia, a genetic blood disorder</a:t>
            </a:r>
          </a:p>
          <a:p>
            <a:r>
              <a:rPr lang="it-US" sz="2200" dirty="0"/>
              <a:t>Primarily impacts individuals of Mediterranean descent</a:t>
            </a:r>
          </a:p>
          <a:p>
            <a:r>
              <a:rPr lang="it-US" sz="2200" dirty="0"/>
              <a:t>Currently requires frequent blood transfusions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4D0A189E-A71D-8BB4-847D-36BECEB4F2CF}"/>
              </a:ext>
            </a:extLst>
          </p:cNvPr>
          <p:cNvSpPr txBox="1">
            <a:spLocks/>
          </p:cNvSpPr>
          <p:nvPr/>
        </p:nvSpPr>
        <p:spPr>
          <a:xfrm>
            <a:off x="7279618" y="1955050"/>
            <a:ext cx="4182785" cy="233264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US" sz="2500" b="1" dirty="0"/>
              <a:t>ICF’s Role</a:t>
            </a:r>
          </a:p>
          <a:p>
            <a:r>
              <a:rPr lang="it-US" sz="2000" dirty="0"/>
              <a:t>Funding research and treatment initiatives</a:t>
            </a:r>
          </a:p>
          <a:p>
            <a:r>
              <a:rPr lang="it-US" sz="2000" dirty="0"/>
              <a:t>Over $2 million in donations to date</a:t>
            </a:r>
          </a:p>
          <a:p>
            <a:r>
              <a:rPr lang="it-US" sz="2000" dirty="0"/>
              <a:t>Raising community awareness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1EFDD-F37D-8658-CA0E-6AB3551C0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313" y="4287695"/>
            <a:ext cx="3228975" cy="14192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</p:pic>
      <p:sp>
        <p:nvSpPr>
          <p:cNvPr id="6" name="AutoShape 2" descr="Thalassemia And What You Can Do - Travocure">
            <a:extLst>
              <a:ext uri="{FF2B5EF4-FFF2-40B4-BE49-F238E27FC236}">
                <a16:creationId xmlns:a16="http://schemas.microsoft.com/office/drawing/2014/main" id="{D0C3EEE0-A92D-AC26-908F-6E547BD000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C0B3B8-DC14-E1C1-5277-CB72437E6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359" y="4287695"/>
            <a:ext cx="2828379" cy="18865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734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6939E-6E7C-E6BA-C52A-C8B4ACC61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6D3F1-1B36-BD0E-1A29-9F0BA6B2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Faith in Action: Fundraising</a:t>
            </a:r>
            <a:br>
              <a:rPr lang="en-US" b="1" dirty="0"/>
            </a:br>
            <a:r>
              <a:rPr lang="en-US" sz="2700" dirty="0"/>
              <a:t>How you and your branch can support our programs</a:t>
            </a:r>
            <a:endParaRPr lang="en-US" dirty="0"/>
          </a:p>
        </p:txBody>
      </p:sp>
      <p:sp>
        <p:nvSpPr>
          <p:cNvPr id="9" name="Segnaposto contenuto 3">
            <a:extLst>
              <a:ext uri="{FF2B5EF4-FFF2-40B4-BE49-F238E27FC236}">
                <a16:creationId xmlns:a16="http://schemas.microsoft.com/office/drawing/2014/main" id="{B08EFB34-574F-77D6-AC8F-BE6098417F69}"/>
              </a:ext>
            </a:extLst>
          </p:cNvPr>
          <p:cNvSpPr txBox="1">
            <a:spLocks/>
          </p:cNvSpPr>
          <p:nvPr/>
        </p:nvSpPr>
        <p:spPr>
          <a:xfrm>
            <a:off x="2592924" y="2102708"/>
            <a:ext cx="5120024" cy="4261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US" sz="2500" b="1" dirty="0"/>
              <a:t>Ideas and Initiatives</a:t>
            </a:r>
          </a:p>
          <a:p>
            <a:r>
              <a:rPr lang="en-US" sz="2000" dirty="0"/>
              <a:t>Fundraising ideas</a:t>
            </a:r>
            <a:endParaRPr lang="it-US" sz="2000" dirty="0"/>
          </a:p>
          <a:p>
            <a:r>
              <a:rPr lang="en-US" sz="2000" dirty="0"/>
              <a:t>Consider including one of the charities in your estate plans to help ensure our mission continues for generations</a:t>
            </a:r>
            <a:endParaRPr lang="en-US" sz="2800" dirty="0"/>
          </a:p>
          <a:p>
            <a:r>
              <a:rPr lang="en-US" sz="2000" dirty="0"/>
              <a:t>Invite guest speakers to your branches</a:t>
            </a:r>
            <a:endParaRPr lang="it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B51A2-5E92-7B28-460A-50C22A74D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862" y="1794819"/>
            <a:ext cx="3337076" cy="2362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9811CF-58D6-28D9-FFEE-E5709F177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275" y="4357163"/>
            <a:ext cx="2762250" cy="16573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5753A3-8199-B24C-323B-D702B18AE807}"/>
              </a:ext>
            </a:extLst>
          </p:cNvPr>
          <p:cNvSpPr txBox="1"/>
          <p:nvPr/>
        </p:nvSpPr>
        <p:spPr>
          <a:xfrm rot="20352890" flipH="1">
            <a:off x="4508938" y="5123793"/>
            <a:ext cx="249620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Help ensure our mission continues for generations</a:t>
            </a:r>
          </a:p>
        </p:txBody>
      </p:sp>
    </p:spTree>
    <p:extLst>
      <p:ext uri="{BB962C8B-B14F-4D97-AF65-F5344CB8AC3E}">
        <p14:creationId xmlns:p14="http://schemas.microsoft.com/office/powerpoint/2010/main" val="349588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{D41E990D-78D3-8248-90CB-AA4D5E60C009}tf10001069</Template>
  <TotalTime>1254</TotalTime>
  <Words>847</Words>
  <Application>Microsoft Office PowerPoint</Application>
  <PresentationFormat>Widescreen</PresentationFormat>
  <Paragraphs>129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Century Gothic</vt:lpstr>
      <vt:lpstr>Wingdings 3</vt:lpstr>
      <vt:lpstr>Filo</vt:lpstr>
      <vt:lpstr>Mission Possible:  Transforming Lives Through Service ICF Programs and Charities</vt:lpstr>
      <vt:lpstr>Roadmap</vt:lpstr>
      <vt:lpstr>Hospitalization Plan Financial support for ICF members when hospitalized or have surgery</vt:lpstr>
      <vt:lpstr>Scholarship Program Investing in Catholic Youth since 1964</vt:lpstr>
      <vt:lpstr>Providenza Fund Encouraging religious vocation through financial aid</vt:lpstr>
      <vt:lpstr>Gifts of Love Financial support for disabled children and adults</vt:lpstr>
      <vt:lpstr>Live to Give: Promoting life-saving acts of generosity through blood and organ donation awareness</vt:lpstr>
      <vt:lpstr>Cooley’s Anemia: Our National Charity Supporting quality of life and research for a cure</vt:lpstr>
      <vt:lpstr>Faith in Action: Fundraising How you and your branch can support our programs</vt:lpstr>
      <vt:lpstr>Q&amp;A</vt:lpstr>
      <vt:lpstr>Grazie per la vostra attenzione!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Crudo</dc:creator>
  <cp:lastModifiedBy>Charlene Kramer</cp:lastModifiedBy>
  <cp:revision>8</cp:revision>
  <cp:lastPrinted>2025-08-17T04:04:44Z</cp:lastPrinted>
  <dcterms:created xsi:type="dcterms:W3CDTF">2025-08-12T01:08:01Z</dcterms:created>
  <dcterms:modified xsi:type="dcterms:W3CDTF">2025-09-02T15:54:02Z</dcterms:modified>
</cp:coreProperties>
</file>